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9" r:id="rId3"/>
  </p:sldMasterIdLst>
  <p:sldIdLst>
    <p:sldId id="256" r:id="rId4"/>
    <p:sldId id="269" r:id="rId5"/>
    <p:sldId id="257" r:id="rId6"/>
    <p:sldId id="262" r:id="rId7"/>
    <p:sldId id="290" r:id="rId8"/>
    <p:sldId id="292" r:id="rId9"/>
    <p:sldId id="289" r:id="rId10"/>
    <p:sldId id="271" r:id="rId11"/>
    <p:sldId id="277" r:id="rId12"/>
    <p:sldId id="270" r:id="rId13"/>
    <p:sldId id="274" r:id="rId14"/>
    <p:sldId id="293" r:id="rId15"/>
    <p:sldId id="294" r:id="rId16"/>
    <p:sldId id="295" r:id="rId17"/>
    <p:sldId id="302" r:id="rId18"/>
    <p:sldId id="296" r:id="rId19"/>
    <p:sldId id="297" r:id="rId20"/>
    <p:sldId id="304" r:id="rId21"/>
    <p:sldId id="299" r:id="rId22"/>
    <p:sldId id="300" r:id="rId23"/>
    <p:sldId id="301" r:id="rId24"/>
    <p:sldId id="281" r:id="rId25"/>
    <p:sldId id="278" r:id="rId26"/>
    <p:sldId id="282" r:id="rId27"/>
    <p:sldId id="280" r:id="rId28"/>
    <p:sldId id="284" r:id="rId29"/>
    <p:sldId id="266" r:id="rId30"/>
    <p:sldId id="268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46F890A9-2807-4EBB-B81D-B2AA78EC7F39}" styleName="Estilo oscuro 2 - Énfasis 5/Énfasis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82740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59734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21916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91250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41535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3040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35416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218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247654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334072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06492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036629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529488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007386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27998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237116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726894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859945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79904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32116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32840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35475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08779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9407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936624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271264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766467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857147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422177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7221009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587996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65564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40039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7547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28681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1564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9237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6435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44567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63725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56F32FC-E0FE-45CF-AE1E-604DAEA3C56A}" type="datetimeFigureOut">
              <a:rPr lang="es-MX" smtClean="0"/>
              <a:t>15/05/2019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15E141C-80C7-4D49-948F-B64DEFB3BC22}" type="slidenum">
              <a:rPr lang="es-MX" smtClean="0"/>
              <a:t>‹Nº›</a:t>
            </a:fld>
            <a:endParaRPr lang="es-MX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228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64EA6B-6EC4-431B-8D7E-8A3D6DE5EA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MX" sz="2700" dirty="0">
                <a:latin typeface="Bahnschrift SemiBold" panose="020B0502040204020203" pitchFamily="34" charset="0"/>
              </a:rPr>
              <a:t>AUGMENTED REALITY FURNITURE</a:t>
            </a:r>
            <a:br>
              <a:rPr lang="es-MX" dirty="0">
                <a:latin typeface="Bahnschrift SemiBold" panose="020B0502040204020203" pitchFamily="34" charset="0"/>
              </a:rPr>
            </a:br>
            <a:r>
              <a:rPr lang="es-MX" sz="8000" dirty="0">
                <a:latin typeface="Bahnschrift SemiBold" panose="020B0502040204020203" pitchFamily="34" charset="0"/>
              </a:rPr>
              <a:t>ARF</a:t>
            </a:r>
            <a:endParaRPr lang="es-MX" dirty="0">
              <a:latin typeface="Bahnschrift SemiBold" panose="020B0502040204020203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E192F16-B1C9-471A-866A-49F04FE6B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251"/>
            <a:ext cx="9144000" cy="744562"/>
          </a:xfrm>
        </p:spPr>
        <p:txBody>
          <a:bodyPr>
            <a:normAutofit/>
          </a:bodyPr>
          <a:lstStyle/>
          <a:p>
            <a:r>
              <a:rPr lang="es-MX" sz="3600" dirty="0">
                <a:latin typeface="Bahnschrift SemiBold" panose="020B0502040204020203" pitchFamily="34" charset="0"/>
              </a:rPr>
              <a:t>TT 2018-A002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66335B-A481-4254-A7A4-1E08D433D888}"/>
              </a:ext>
            </a:extLst>
          </p:cNvPr>
          <p:cNvSpPr txBox="1"/>
          <p:nvPr/>
        </p:nvSpPr>
        <p:spPr>
          <a:xfrm>
            <a:off x="2517912" y="4974864"/>
            <a:ext cx="71561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>
                <a:latin typeface="Bahnschrift SemiBold" panose="020B0502040204020203" pitchFamily="34" charset="0"/>
              </a:rPr>
              <a:t>PRESENTAN</a:t>
            </a:r>
            <a:r>
              <a:rPr lang="es-MX" sz="2000" dirty="0">
                <a:latin typeface="Bahnschrift SemiBold" panose="020B0502040204020203" pitchFamily="34" charset="0"/>
              </a:rPr>
              <a:t>:</a:t>
            </a:r>
            <a:br>
              <a:rPr lang="es-MX" sz="2000" dirty="0">
                <a:latin typeface="Bahnschrift SemiBold" panose="020B0502040204020203" pitchFamily="34" charset="0"/>
              </a:rPr>
            </a:br>
            <a:r>
              <a:rPr lang="es-MX" sz="2000" dirty="0">
                <a:latin typeface="Bahnschrift SemiBold" panose="020B0502040204020203" pitchFamily="34" charset="0"/>
              </a:rPr>
              <a:t>CABELLO ACOSTA GERARDO ARAMIS</a:t>
            </a:r>
          </a:p>
          <a:p>
            <a:pPr algn="ctr"/>
            <a:r>
              <a:rPr lang="es-MX" sz="2000" dirty="0">
                <a:latin typeface="Bahnschrift SemiBold" panose="020B0502040204020203" pitchFamily="34" charset="0"/>
              </a:rPr>
              <a:t>DEL PILAR MORALES SAÚL</a:t>
            </a:r>
          </a:p>
          <a:p>
            <a:pPr algn="ctr"/>
            <a:r>
              <a:rPr lang="es-MX" sz="2000" dirty="0">
                <a:latin typeface="Bahnschrift SemiBold" panose="020B0502040204020203" pitchFamily="34" charset="0"/>
              </a:rPr>
              <a:t>CARRILLO MENDOZA MARTÍN ALEJANDRO</a:t>
            </a:r>
          </a:p>
        </p:txBody>
      </p:sp>
      <p:pic>
        <p:nvPicPr>
          <p:cNvPr id="1026" name="Picture 2" descr="Resultado de imagen para escom">
            <a:extLst>
              <a:ext uri="{FF2B5EF4-FFF2-40B4-BE49-F238E27FC236}">
                <a16:creationId xmlns:a16="http://schemas.microsoft.com/office/drawing/2014/main" id="{FCDE692F-0549-4189-A1C8-F13B90729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4065" y="2008509"/>
            <a:ext cx="2055056" cy="2055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n para ipn">
            <a:extLst>
              <a:ext uri="{FF2B5EF4-FFF2-40B4-BE49-F238E27FC236}">
                <a16:creationId xmlns:a16="http://schemas.microsoft.com/office/drawing/2014/main" id="{A8B8FFC3-7CD8-49A2-A8AC-B1814D613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412" y="2130166"/>
            <a:ext cx="2449983" cy="173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4816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27ABEA-B081-48E4-A4B4-CC722FC66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00" y="2167391"/>
            <a:ext cx="6280927" cy="25232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7200" spc="150" dirty="0">
                <a:solidFill>
                  <a:schemeClr val="tx2"/>
                </a:solidFill>
                <a:latin typeface="Bahnschrift SemiBold" panose="020B0502040204020203" pitchFamily="34" charset="0"/>
              </a:rPr>
              <a:t>DESARROLLO</a:t>
            </a:r>
            <a:endParaRPr lang="en-US" sz="4400" spc="150" dirty="0">
              <a:solidFill>
                <a:schemeClr val="tx2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543198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96CED-F48E-4743-B157-3CC9ECB12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Iteración 5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BE5DF0-668E-4FDD-A724-739B62737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MX" dirty="0"/>
              <a:t>Implementamos una forma de restaurar la contraseña del usuario a través de la aplicación.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7CC2F0F-8519-4AF1-8873-1B8CE6BDD798}"/>
              </a:ext>
            </a:extLst>
          </p:cNvPr>
          <p:cNvSpPr txBox="1"/>
          <p:nvPr/>
        </p:nvSpPr>
        <p:spPr>
          <a:xfrm>
            <a:off x="1202919" y="1423604"/>
            <a:ext cx="1109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B0F0"/>
                </a:solidFill>
                <a:latin typeface="Bahnschrift SemiBold" panose="020B0502040204020203" pitchFamily="34" charset="0"/>
              </a:rPr>
              <a:t>Objetivo: Implementar recuperación de contraseña dentro de la aplicación</a:t>
            </a:r>
          </a:p>
        </p:txBody>
      </p:sp>
    </p:spTree>
    <p:extLst>
      <p:ext uri="{BB962C8B-B14F-4D97-AF65-F5344CB8AC3E}">
        <p14:creationId xmlns:p14="http://schemas.microsoft.com/office/powerpoint/2010/main" val="31509066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96CED-F48E-4743-B157-3CC9ECB12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Iteración 6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BE5DF0-668E-4FDD-A724-739B62737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MX" dirty="0"/>
              <a:t>Se desarrolló la función para permitir la creación de proyectos, mismos que contendrían escenarios.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7CC2F0F-8519-4AF1-8873-1B8CE6BDD798}"/>
              </a:ext>
            </a:extLst>
          </p:cNvPr>
          <p:cNvSpPr txBox="1"/>
          <p:nvPr/>
        </p:nvSpPr>
        <p:spPr>
          <a:xfrm>
            <a:off x="1202919" y="1423604"/>
            <a:ext cx="1109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B0F0"/>
                </a:solidFill>
                <a:latin typeface="Bahnschrift SemiBold" panose="020B0502040204020203" pitchFamily="34" charset="0"/>
              </a:rPr>
              <a:t>Objetivo: Implementar gestión de proyectos</a:t>
            </a:r>
          </a:p>
        </p:txBody>
      </p:sp>
    </p:spTree>
    <p:extLst>
      <p:ext uri="{BB962C8B-B14F-4D97-AF65-F5344CB8AC3E}">
        <p14:creationId xmlns:p14="http://schemas.microsoft.com/office/powerpoint/2010/main" val="963240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96CED-F48E-4743-B157-3CC9ECB12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Iteración 7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BE5DF0-668E-4FDD-A724-739B62737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MX" dirty="0"/>
              <a:t>Se desarrollaron las funciones que permiten ver, guardar, eliminar y actualizar escenarios. De igual forma al final de la creación de un escenario se muestra una cotización.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7CC2F0F-8519-4AF1-8873-1B8CE6BDD798}"/>
              </a:ext>
            </a:extLst>
          </p:cNvPr>
          <p:cNvSpPr txBox="1"/>
          <p:nvPr/>
        </p:nvSpPr>
        <p:spPr>
          <a:xfrm>
            <a:off x="1202919" y="1423604"/>
            <a:ext cx="1109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B0F0"/>
                </a:solidFill>
                <a:latin typeface="Bahnschrift SemiBold" panose="020B0502040204020203" pitchFamily="34" charset="0"/>
              </a:rPr>
              <a:t>Objetivo: Implementar gestión de escenarios</a:t>
            </a:r>
          </a:p>
        </p:txBody>
      </p:sp>
    </p:spTree>
    <p:extLst>
      <p:ext uri="{BB962C8B-B14F-4D97-AF65-F5344CB8AC3E}">
        <p14:creationId xmlns:p14="http://schemas.microsoft.com/office/powerpoint/2010/main" val="2268442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96CED-F48E-4743-B157-3CC9ECB12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Iteración 8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BE5DF0-668E-4FDD-A724-739B62737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MX" dirty="0"/>
              <a:t>Se desarrolló una plataforma web que permite a un usuario registrado gestionar sus categorías y subcategorías de muebles, así como subir modelos renderizados de  muebles para tenerlos disponibles dentro de la aplicación.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7CC2F0F-8519-4AF1-8873-1B8CE6BDD798}"/>
              </a:ext>
            </a:extLst>
          </p:cNvPr>
          <p:cNvSpPr txBox="1"/>
          <p:nvPr/>
        </p:nvSpPr>
        <p:spPr>
          <a:xfrm>
            <a:off x="1202919" y="1423604"/>
            <a:ext cx="1109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B0F0"/>
                </a:solidFill>
                <a:latin typeface="Bahnschrift SemiBold" panose="020B0502040204020203" pitchFamily="34" charset="0"/>
              </a:rPr>
              <a:t>Objetivo: Poder gestionar los muebles de los usuarios y categorías a través de una plataforma web.</a:t>
            </a:r>
          </a:p>
        </p:txBody>
      </p:sp>
      <p:pic>
        <p:nvPicPr>
          <p:cNvPr id="7" name="Imagen 6" descr="Login">
            <a:extLst>
              <a:ext uri="{FF2B5EF4-FFF2-40B4-BE49-F238E27FC236}">
                <a16:creationId xmlns:a16="http://schemas.microsoft.com/office/drawing/2014/main" id="{440EBFAF-7DB3-4576-B417-4F0419184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647" y="3151008"/>
            <a:ext cx="7177414" cy="3510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61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68132790-F084-425C-9010-B6A9AC8F4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54904"/>
            <a:ext cx="6224337" cy="2733743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19727DA1-BE83-44D9-BEC9-83907A32B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6052" y="4154904"/>
            <a:ext cx="6425948" cy="2733743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95C97395-61C9-46ED-8DD8-7E9FD78585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8" y="609227"/>
            <a:ext cx="8238665" cy="3545677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AAEF25AF-1AB3-447B-880D-6B1D9E0D97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322" y="609227"/>
            <a:ext cx="5932678" cy="3545677"/>
          </a:xfrm>
          <a:prstGeom prst="rect">
            <a:avLst/>
          </a:prstGeom>
        </p:spPr>
      </p:pic>
      <p:sp>
        <p:nvSpPr>
          <p:cNvPr id="20" name="Título 1">
            <a:extLst>
              <a:ext uri="{FF2B5EF4-FFF2-40B4-BE49-F238E27FC236}">
                <a16:creationId xmlns:a16="http://schemas.microsoft.com/office/drawing/2014/main" id="{73C14689-C5C9-4967-BA6E-052EADD96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2779" y="73522"/>
            <a:ext cx="6097495" cy="53570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n-US" sz="4400" spc="150" dirty="0">
                <a:solidFill>
                  <a:schemeClr val="tx2"/>
                </a:solidFill>
                <a:latin typeface="Bahnschrift SemiBold" panose="020B0502040204020203" pitchFamily="34" charset="0"/>
              </a:rPr>
              <a:t>PLATAFORMA WEB</a:t>
            </a:r>
          </a:p>
        </p:txBody>
      </p:sp>
    </p:spTree>
    <p:extLst>
      <p:ext uri="{BB962C8B-B14F-4D97-AF65-F5344CB8AC3E}">
        <p14:creationId xmlns:p14="http://schemas.microsoft.com/office/powerpoint/2010/main" val="263537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96CED-F48E-4743-B157-3CC9ECB12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Iteración 9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BE5DF0-668E-4FDD-A724-739B62737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ES" dirty="0"/>
              <a:t>Se desarrollaron las funciones que permiten a un usuario usar los muebles previamente subidos a la plataforma web. También se agregaron funciones para poder seleccionar, borrar y ver precios de muebles.</a:t>
            </a:r>
            <a:endParaRPr lang="es-MX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7CC2F0F-8519-4AF1-8873-1B8CE6BDD798}"/>
              </a:ext>
            </a:extLst>
          </p:cNvPr>
          <p:cNvSpPr txBox="1"/>
          <p:nvPr/>
        </p:nvSpPr>
        <p:spPr>
          <a:xfrm>
            <a:off x="1202919" y="1423604"/>
            <a:ext cx="1109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B0F0"/>
                </a:solidFill>
                <a:latin typeface="Bahnschrift SemiBold" panose="020B0502040204020203" pitchFamily="34" charset="0"/>
              </a:rPr>
              <a:t>Objetivo: Integrar muebles de plataforma web en aplicación y mejorar la usabilidad de la misma.</a:t>
            </a:r>
          </a:p>
        </p:txBody>
      </p:sp>
    </p:spTree>
    <p:extLst>
      <p:ext uri="{BB962C8B-B14F-4D97-AF65-F5344CB8AC3E}">
        <p14:creationId xmlns:p14="http://schemas.microsoft.com/office/powerpoint/2010/main" val="1627448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1C8146-4F43-4B6D-A738-AD27DF84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00" y="2167391"/>
            <a:ext cx="6280927" cy="25232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400" spc="150" dirty="0">
                <a:solidFill>
                  <a:schemeClr val="tx2"/>
                </a:solidFill>
                <a:latin typeface="Bahnschrift SemiBold" panose="020B0502040204020203" pitchFamily="34" charset="0"/>
              </a:rPr>
              <a:t>RESULTADOS FINALES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2868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CABE5A6-2C1D-4B69-B9D4-78655C8A0D2F}"/>
              </a:ext>
            </a:extLst>
          </p:cNvPr>
          <p:cNvSpPr/>
          <p:nvPr/>
        </p:nvSpPr>
        <p:spPr>
          <a:xfrm>
            <a:off x="721453" y="1155584"/>
            <a:ext cx="10675632" cy="2273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3D7F8309-B4D2-46D6-B304-4BE54F25D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202" y="256638"/>
            <a:ext cx="9330575" cy="443070"/>
          </a:xfrm>
        </p:spPr>
        <p:txBody>
          <a:bodyPr>
            <a:noAutofit/>
          </a:bodyPr>
          <a:lstStyle/>
          <a:p>
            <a:r>
              <a:rPr lang="es-ES" sz="2800" dirty="0">
                <a:latin typeface="Bahnschrift SemiBold" panose="020B0502040204020203" pitchFamily="34" charset="0"/>
              </a:rPr>
              <a:t>E</a:t>
            </a:r>
            <a:r>
              <a:rPr lang="es-MX" sz="2800" dirty="0">
                <a:latin typeface="Bahnschrift SemiBold" panose="020B0502040204020203" pitchFamily="34" charset="0"/>
              </a:rPr>
              <a:t>VOLUCIÓN DE ARQUITECTURA</a:t>
            </a:r>
          </a:p>
        </p:txBody>
      </p:sp>
      <p:pic>
        <p:nvPicPr>
          <p:cNvPr id="3" name="Marcador de contenido 4">
            <a:extLst>
              <a:ext uri="{FF2B5EF4-FFF2-40B4-BE49-F238E27FC236}">
                <a16:creationId xmlns:a16="http://schemas.microsoft.com/office/drawing/2014/main" id="{1F728054-7552-419F-9E65-9A6B6D9D83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46"/>
          <a:stretch/>
        </p:blipFill>
        <p:spPr>
          <a:xfrm>
            <a:off x="187202" y="1036040"/>
            <a:ext cx="4987003" cy="5229762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E28CD06-9369-432B-AE5F-9250B5569B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8"/>
          <a:stretch/>
        </p:blipFill>
        <p:spPr>
          <a:xfrm>
            <a:off x="5722998" y="926210"/>
            <a:ext cx="6281800" cy="5229762"/>
          </a:xfrm>
          <a:prstGeom prst="rect">
            <a:avLst/>
          </a:prstGeom>
        </p:spPr>
      </p:pic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3A4092BD-9119-45D3-B500-304FE1A8772C}"/>
              </a:ext>
            </a:extLst>
          </p:cNvPr>
          <p:cNvSpPr/>
          <p:nvPr/>
        </p:nvSpPr>
        <p:spPr>
          <a:xfrm>
            <a:off x="5065809" y="2759978"/>
            <a:ext cx="1108764" cy="6690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005744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06340DC0-D44D-4D84-8144-28351B3498C3}"/>
              </a:ext>
            </a:extLst>
          </p:cNvPr>
          <p:cNvSpPr/>
          <p:nvPr/>
        </p:nvSpPr>
        <p:spPr>
          <a:xfrm>
            <a:off x="3558525" y="1882172"/>
            <a:ext cx="2716384" cy="157002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D9F3BC5A-D9BA-4E43-B40A-66C23EBA1954}"/>
              </a:ext>
            </a:extLst>
          </p:cNvPr>
          <p:cNvSpPr/>
          <p:nvPr/>
        </p:nvSpPr>
        <p:spPr>
          <a:xfrm>
            <a:off x="8318151" y="3591003"/>
            <a:ext cx="2716384" cy="157002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7DE2ED52-2A65-4007-B2C5-DE412A57EC84}"/>
              </a:ext>
            </a:extLst>
          </p:cNvPr>
          <p:cNvSpPr/>
          <p:nvPr/>
        </p:nvSpPr>
        <p:spPr>
          <a:xfrm>
            <a:off x="344869" y="1862292"/>
            <a:ext cx="2716384" cy="157002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F42D10A-290C-405D-9BBF-92B0B855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PROCESO DE DISEÑO DE INTERIORES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F3C6D86-D9F6-4D58-83CA-B5833F50910B}"/>
              </a:ext>
            </a:extLst>
          </p:cNvPr>
          <p:cNvSpPr/>
          <p:nvPr/>
        </p:nvSpPr>
        <p:spPr>
          <a:xfrm>
            <a:off x="470761" y="2014688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TOMA DE REQUERIMIENTOS DEL CLIENTE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13393FA5-1A11-4EB9-BDF0-7D56AAF0E700}"/>
              </a:ext>
            </a:extLst>
          </p:cNvPr>
          <p:cNvSpPr/>
          <p:nvPr/>
        </p:nvSpPr>
        <p:spPr>
          <a:xfrm>
            <a:off x="1858316" y="3604306"/>
            <a:ext cx="2716384" cy="157002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3537C8B2-48DC-402D-8A36-AE5858B0BFF9}"/>
              </a:ext>
            </a:extLst>
          </p:cNvPr>
          <p:cNvSpPr/>
          <p:nvPr/>
        </p:nvSpPr>
        <p:spPr>
          <a:xfrm>
            <a:off x="3684413" y="2014688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ANÁLISIS DE PRESUPUESTO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524A6602-246B-4FE4-93AA-274AA184E910}"/>
              </a:ext>
            </a:extLst>
          </p:cNvPr>
          <p:cNvSpPr/>
          <p:nvPr/>
        </p:nvSpPr>
        <p:spPr>
          <a:xfrm>
            <a:off x="6898065" y="2014688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ANÁLISIS DEL INMUEBLE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1E4949D9-BD03-42A8-88C2-3EB8C0F4D6AF}"/>
              </a:ext>
            </a:extLst>
          </p:cNvPr>
          <p:cNvSpPr/>
          <p:nvPr/>
        </p:nvSpPr>
        <p:spPr>
          <a:xfrm>
            <a:off x="1986892" y="3730148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DEFINIR EL ALCANCE DEL DISEÑO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CAB146B8-83E1-4E1F-BBAE-E52B10A080D8}"/>
              </a:ext>
            </a:extLst>
          </p:cNvPr>
          <p:cNvSpPr/>
          <p:nvPr/>
        </p:nvSpPr>
        <p:spPr>
          <a:xfrm>
            <a:off x="3499523" y="5267089"/>
            <a:ext cx="2716384" cy="157002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C4ADFFD-D997-4D69-B365-8EB2207CE959}"/>
              </a:ext>
            </a:extLst>
          </p:cNvPr>
          <p:cNvSpPr/>
          <p:nvPr/>
        </p:nvSpPr>
        <p:spPr>
          <a:xfrm>
            <a:off x="5224065" y="3730148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PLANEACIÓN DE ACTIVIDADES DE DISEÑO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605006F0-C4BD-462D-BA68-4BCB0086E32A}"/>
              </a:ext>
            </a:extLst>
          </p:cNvPr>
          <p:cNvSpPr/>
          <p:nvPr/>
        </p:nvSpPr>
        <p:spPr>
          <a:xfrm>
            <a:off x="8461238" y="3746190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GENERACIÓN DE PROPUESTA DE DISEÑO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405A33B1-59E2-465E-BD44-D75E61A46A72}"/>
              </a:ext>
            </a:extLst>
          </p:cNvPr>
          <p:cNvSpPr/>
          <p:nvPr/>
        </p:nvSpPr>
        <p:spPr>
          <a:xfrm>
            <a:off x="3628729" y="5380740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DESARROLLO DE PROPUESTA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1D58EE09-EBC8-4743-AF97-ACBEE01E8DD3}"/>
              </a:ext>
            </a:extLst>
          </p:cNvPr>
          <p:cNvSpPr/>
          <p:nvPr/>
        </p:nvSpPr>
        <p:spPr>
          <a:xfrm>
            <a:off x="6950771" y="5380740"/>
            <a:ext cx="2457973" cy="130829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ENTREGA DE LA OBRA</a:t>
            </a:r>
          </a:p>
        </p:txBody>
      </p:sp>
    </p:spTree>
    <p:extLst>
      <p:ext uri="{BB962C8B-B14F-4D97-AF65-F5344CB8AC3E}">
        <p14:creationId xmlns:p14="http://schemas.microsoft.com/office/powerpoint/2010/main" val="3660436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27ABEA-B081-48E4-A4B4-CC722FC66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00" y="2167391"/>
            <a:ext cx="6280927" cy="252321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n-US" sz="7200" spc="150" dirty="0">
                <a:solidFill>
                  <a:schemeClr val="tx2"/>
                </a:solidFill>
                <a:latin typeface="Bahnschrift SemiBold" panose="020B0502040204020203" pitchFamily="34" charset="0"/>
              </a:rPr>
              <a:t>RESUMEN PREVIO DE TT I</a:t>
            </a:r>
            <a:endParaRPr lang="en-US" sz="4400" spc="150" dirty="0">
              <a:solidFill>
                <a:schemeClr val="tx2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0AD90A-235F-4449-A266-91610A7827CF}"/>
              </a:ext>
            </a:extLst>
          </p:cNvPr>
          <p:cNvSpPr txBox="1"/>
          <p:nvPr/>
        </p:nvSpPr>
        <p:spPr>
          <a:xfrm>
            <a:off x="11675165" y="6375400"/>
            <a:ext cx="384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158400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09F9B-11F0-47C1-9B17-8ADEC4D09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PROCESO DE NEGOCIOS DISEÑO DE INTERIORES SIN ARF</a:t>
            </a:r>
          </a:p>
        </p:txBody>
      </p:sp>
      <p:pic>
        <p:nvPicPr>
          <p:cNvPr id="4" name="Imagen 3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170C33F9-3BA2-4DD3-87C5-4C381FD058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8" y="2956949"/>
            <a:ext cx="12063663" cy="245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1684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09F9B-11F0-47C1-9B17-8ADEC4D09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PROCESO DE NEGOCIOS DISEÑO DE INTERIORES CON ARF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713684E-46C9-4700-B1D0-A8C353C66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31" y="2659310"/>
            <a:ext cx="11985338" cy="355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596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1C8146-4F43-4B6D-A738-AD27DF84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00" y="2167391"/>
            <a:ext cx="6280927" cy="25232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400" spc="150" dirty="0">
                <a:solidFill>
                  <a:schemeClr val="tx2"/>
                </a:solidFill>
                <a:latin typeface="Bahnschrift SemiBold" panose="020B0502040204020203" pitchFamily="34" charset="0"/>
              </a:rPr>
              <a:t>TRABAJO A FUTURO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45859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1C8146-4F43-4B6D-A738-AD27DF84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00" y="2167391"/>
            <a:ext cx="6280927" cy="25232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400" spc="150" dirty="0">
                <a:solidFill>
                  <a:schemeClr val="tx2"/>
                </a:solidFill>
                <a:latin typeface="Bahnschrift SemiBold" panose="020B0502040204020203" pitchFamily="34" charset="0"/>
              </a:rPr>
              <a:t>CONCLUSIÓN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37218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957058-57AD-46A9-BAE9-7145CB350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2"/>
            <a:ext cx="12191998" cy="6858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C5548A-6AD4-41E0-83D4-0626F1662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8503" y="1244205"/>
            <a:ext cx="6487761" cy="436959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spc="150" dirty="0">
                <a:solidFill>
                  <a:schemeClr val="tx1"/>
                </a:solidFill>
                <a:latin typeface="Bahnschrift SemiBold SemiConden" panose="020B0502040204020203" pitchFamily="34" charset="0"/>
              </a:rPr>
              <a:t>GRACIAS POR SU ATENCIÓN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6D86F0-98E0-4468-9315-41BF7B0F2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67488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74FAB3-E3BB-4F3C-A0C1-7FFE69BA31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9329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1980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36807B-39DF-4A3C-9CA5-F81E9460E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BIBLIOGRAFÍA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8201C0-136F-47C7-8184-A47E59258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sz="1800" dirty="0">
                <a:latin typeface="Calibri" panose="020F0502020204030204" pitchFamily="34" charset="0"/>
                <a:cs typeface="Calibri" panose="020F0502020204030204" pitchFamily="34" charset="0"/>
              </a:rPr>
              <a:t>[1] </a:t>
            </a:r>
            <a:r>
              <a:rPr lang="es-MX" sz="1800" dirty="0"/>
              <a:t>Montes de Oca, Irina y Risco, Lucía, ”Apuntes de </a:t>
            </a:r>
            <a:r>
              <a:rPr lang="es-MX" sz="1800" dirty="0" err="1"/>
              <a:t>diseñoo</a:t>
            </a:r>
            <a:r>
              <a:rPr lang="es-MX" sz="1800" dirty="0"/>
              <a:t> de interiores”, Principios básicos de escalas. espacios, colores y más, primera edición, ECOE EDICIONES </a:t>
            </a:r>
          </a:p>
          <a:p>
            <a:r>
              <a:rPr lang="es-MX" sz="1800" dirty="0">
                <a:latin typeface="Calibri" panose="020F0502020204030204" pitchFamily="34" charset="0"/>
                <a:cs typeface="Calibri" panose="020F0502020204030204" pitchFamily="34" charset="0"/>
              </a:rPr>
              <a:t>[2] SECRETARIA DEL TRABAJO Y PREVISIÓN SOCIAL, “SALARIOS MÍNIMOS”, </a:t>
            </a:r>
            <a:r>
              <a:rPr lang="es-MX" sz="1800" i="1" dirty="0">
                <a:latin typeface="Calibri" panose="020F0502020204030204" pitchFamily="34" charset="0"/>
                <a:cs typeface="Calibri" panose="020F0502020204030204" pitchFamily="34" charset="0"/>
              </a:rPr>
              <a:t>Vigentes a partir del 1° de enero de 2018</a:t>
            </a:r>
            <a:r>
              <a:rPr lang="es-MX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s-MX" sz="1800" dirty="0"/>
              <a:t>[Online] </a:t>
            </a:r>
            <a:r>
              <a:rPr lang="es-MX" sz="1800" dirty="0">
                <a:latin typeface="Calibri" panose="020F0502020204030204" pitchFamily="34" charset="0"/>
                <a:cs typeface="Calibri" panose="020F0502020204030204" pitchFamily="34" charset="0"/>
              </a:rPr>
              <a:t>Recuperado el 1 de octubre de 2018 de: https://www.gob.mx/cms/uploads/attachment/file/285013/TablaSalariosMinimos-01ene2018.pdf</a:t>
            </a:r>
          </a:p>
          <a:p>
            <a:endParaRPr lang="es-MX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9982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1C8146-4F43-4B6D-A738-AD27DF84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00" y="2167391"/>
            <a:ext cx="6280927" cy="25232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400" spc="150" dirty="0">
                <a:solidFill>
                  <a:schemeClr val="tx2"/>
                </a:solidFill>
                <a:latin typeface="Bahnschrift SemiBold" panose="020B0502040204020203" pitchFamily="34" charset="0"/>
              </a:rPr>
              <a:t>ANEXOS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8458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09F9B-11F0-47C1-9B17-8ADEC4D09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960" y="384313"/>
            <a:ext cx="9784080" cy="1508760"/>
          </a:xfrm>
        </p:spPr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COSTO ESTIMADO DEL DESARROLLO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DA315546-5456-475A-8310-57FD1CCB28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1203554"/>
              </p:ext>
            </p:extLst>
          </p:nvPr>
        </p:nvGraphicFramePr>
        <p:xfrm>
          <a:off x="255104" y="1987826"/>
          <a:ext cx="11681792" cy="4651518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2648325">
                  <a:extLst>
                    <a:ext uri="{9D8B030D-6E8A-4147-A177-3AD203B41FA5}">
                      <a16:colId xmlns:a16="http://schemas.microsoft.com/office/drawing/2014/main" val="3567585090"/>
                    </a:ext>
                  </a:extLst>
                </a:gridCol>
                <a:gridCol w="5139536">
                  <a:extLst>
                    <a:ext uri="{9D8B030D-6E8A-4147-A177-3AD203B41FA5}">
                      <a16:colId xmlns:a16="http://schemas.microsoft.com/office/drawing/2014/main" val="4281057441"/>
                    </a:ext>
                  </a:extLst>
                </a:gridCol>
                <a:gridCol w="3893931">
                  <a:extLst>
                    <a:ext uri="{9D8B030D-6E8A-4147-A177-3AD203B41FA5}">
                      <a16:colId xmlns:a16="http://schemas.microsoft.com/office/drawing/2014/main" val="3704884247"/>
                    </a:ext>
                  </a:extLst>
                </a:gridCol>
              </a:tblGrid>
              <a:tr h="413947">
                <a:tc>
                  <a:txBody>
                    <a:bodyPr/>
                    <a:lstStyle/>
                    <a:p>
                      <a:pPr algn="ctr"/>
                      <a:r>
                        <a:rPr lang="es-MX" sz="1600" dirty="0"/>
                        <a:t>ACTIVIDAD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dirty="0"/>
                        <a:t>SUBACTIVIDAD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600" dirty="0"/>
                        <a:t>TIEMPO DE DESARROLLO (EN HORAS)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363724"/>
                  </a:ext>
                </a:extLst>
              </a:tr>
              <a:tr h="376316">
                <a:tc rowSpan="6">
                  <a:txBody>
                    <a:bodyPr/>
                    <a:lstStyle/>
                    <a:p>
                      <a:pPr algn="ctr"/>
                      <a:r>
                        <a:rPr lang="es-MX" sz="2400" dirty="0"/>
                        <a:t>DESARROLLO DE FRONTEND</a:t>
                      </a:r>
                      <a:endParaRPr lang="es-MX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IMPLEMENTACIÓN DE REALIDAD AUMENTADA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1101997"/>
                  </a:ext>
                </a:extLst>
              </a:tr>
              <a:tr h="376316">
                <a:tc vMerge="1">
                  <a:txBody>
                    <a:bodyPr/>
                    <a:lstStyle/>
                    <a:p>
                      <a:pPr algn="ctr"/>
                      <a:endParaRPr lang="es-MX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GESTIÓN DE CUENTA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0506043"/>
                  </a:ext>
                </a:extLst>
              </a:tr>
              <a:tr h="376316">
                <a:tc vMerge="1">
                  <a:txBody>
                    <a:bodyPr/>
                    <a:lstStyle/>
                    <a:p>
                      <a:pPr algn="ctr"/>
                      <a:endParaRPr lang="es-MX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GESTIÓN DE ESCENARIOS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48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326614"/>
                  </a:ext>
                </a:extLst>
              </a:tr>
              <a:tr h="376316">
                <a:tc vMerge="1">
                  <a:txBody>
                    <a:bodyPr/>
                    <a:lstStyle/>
                    <a:p>
                      <a:pPr algn="ctr"/>
                      <a:endParaRPr lang="es-MX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GESTIÓN DE PROYECTOS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3806450"/>
                  </a:ext>
                </a:extLst>
              </a:tr>
              <a:tr h="376316">
                <a:tc vMerge="1">
                  <a:txBody>
                    <a:bodyPr/>
                    <a:lstStyle/>
                    <a:p>
                      <a:pPr algn="ctr"/>
                      <a:endParaRPr lang="es-MX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VISUALIZACIÓN DE CATÁLOGO E INTEGRACIÓN CON 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680292"/>
                  </a:ext>
                </a:extLst>
              </a:tr>
              <a:tr h="376316">
                <a:tc vMerge="1">
                  <a:txBody>
                    <a:bodyPr/>
                    <a:lstStyle/>
                    <a:p>
                      <a:pPr algn="ctr"/>
                      <a:endParaRPr lang="es-MX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PLATAFORMA WEB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5454631"/>
                  </a:ext>
                </a:extLst>
              </a:tr>
              <a:tr h="376316">
                <a:tc rowSpan="5">
                  <a:txBody>
                    <a:bodyPr/>
                    <a:lstStyle/>
                    <a:p>
                      <a:pPr algn="ctr"/>
                      <a:r>
                        <a:rPr lang="es-MX" sz="2400" dirty="0"/>
                        <a:t>DESARROLLO DE BACKEND</a:t>
                      </a:r>
                      <a:endParaRPr lang="es-MX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DESARROLLO DE CLOUD FUNCTIONS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7033786"/>
                  </a:ext>
                </a:extLst>
              </a:tr>
              <a:tr h="376316">
                <a:tc vMerge="1">
                  <a:txBody>
                    <a:bodyPr/>
                    <a:lstStyle/>
                    <a:p>
                      <a:pPr algn="ctr"/>
                      <a:endParaRPr lang="es-MX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ESTRUCTURACIÓN DE BASE DE DATOS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1065901"/>
                  </a:ext>
                </a:extLst>
              </a:tr>
              <a:tr h="376316">
                <a:tc vMerge="1">
                  <a:txBody>
                    <a:bodyPr/>
                    <a:lstStyle/>
                    <a:p>
                      <a:pPr algn="ctr"/>
                      <a:endParaRPr lang="es-MX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CONFIGURACIÓN DE 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2365227"/>
                  </a:ext>
                </a:extLst>
              </a:tr>
              <a:tr h="376316">
                <a:tc vMerge="1">
                  <a:txBody>
                    <a:bodyPr/>
                    <a:lstStyle/>
                    <a:p>
                      <a:pPr algn="ctr"/>
                      <a:endParaRPr lang="es-MX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CONFIGURACIÓN DE AMAZON RDS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6387787"/>
                  </a:ext>
                </a:extLst>
              </a:tr>
              <a:tr h="474411">
                <a:tc vMerge="1">
                  <a:txBody>
                    <a:bodyPr/>
                    <a:lstStyle/>
                    <a:p>
                      <a:pPr algn="ctr"/>
                      <a:endParaRPr lang="es-MX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IMPLEMENTACIÓN DE AMAZON EC2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916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46842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09F9B-11F0-47C1-9B17-8ADEC4D09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COSTO ESTIMADO DEL DESARROLLO</a:t>
            </a:r>
          </a:p>
        </p:txBody>
      </p:sp>
      <p:graphicFrame>
        <p:nvGraphicFramePr>
          <p:cNvPr id="6" name="Marcador de contenido 5">
            <a:extLst>
              <a:ext uri="{FF2B5EF4-FFF2-40B4-BE49-F238E27FC236}">
                <a16:creationId xmlns:a16="http://schemas.microsoft.com/office/drawing/2014/main" id="{C3E35358-C8A2-4E5E-9AC3-8D4FAAE48B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9885216"/>
              </p:ext>
            </p:extLst>
          </p:nvPr>
        </p:nvGraphicFramePr>
        <p:xfrm>
          <a:off x="1203325" y="2673972"/>
          <a:ext cx="9783762" cy="115824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3261254">
                  <a:extLst>
                    <a:ext uri="{9D8B030D-6E8A-4147-A177-3AD203B41FA5}">
                      <a16:colId xmlns:a16="http://schemas.microsoft.com/office/drawing/2014/main" val="2864121779"/>
                    </a:ext>
                  </a:extLst>
                </a:gridCol>
                <a:gridCol w="3261254">
                  <a:extLst>
                    <a:ext uri="{9D8B030D-6E8A-4147-A177-3AD203B41FA5}">
                      <a16:colId xmlns:a16="http://schemas.microsoft.com/office/drawing/2014/main" val="634250043"/>
                    </a:ext>
                  </a:extLst>
                </a:gridCol>
                <a:gridCol w="3261254">
                  <a:extLst>
                    <a:ext uri="{9D8B030D-6E8A-4147-A177-3AD203B41FA5}">
                      <a16:colId xmlns:a16="http://schemas.microsoft.com/office/drawing/2014/main" val="32697799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HORAS ACUMULADAS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NÚMERO DE RECURSOS HUMANOS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SALARIO MÍNIMO PROFESIONAL </a:t>
                      </a:r>
                      <a:r>
                        <a:rPr lang="es-MX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[2]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0003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sz="2800" dirty="0"/>
                        <a:t>240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800" dirty="0"/>
                        <a:t>129.98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7045131"/>
                  </a:ext>
                </a:extLst>
              </a:tr>
            </a:tbl>
          </a:graphicData>
        </a:graphic>
      </p:graphicFrame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D18A45EC-23F4-4236-BB8B-39B8B955CF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2809452"/>
              </p:ext>
            </p:extLst>
          </p:nvPr>
        </p:nvGraphicFramePr>
        <p:xfrm>
          <a:off x="3284457" y="4536291"/>
          <a:ext cx="5621004" cy="128524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5621004">
                  <a:extLst>
                    <a:ext uri="{9D8B030D-6E8A-4147-A177-3AD203B41FA5}">
                      <a16:colId xmlns:a16="http://schemas.microsoft.com/office/drawing/2014/main" val="37853992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COSTO FINAL APROXIMADO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802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sz="5400" dirty="0"/>
                        <a:t>$93,585.6 MXN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71966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4361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8229A3-DCFE-40FA-9C61-D010BB533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9013" y="267398"/>
            <a:ext cx="3176134" cy="1508760"/>
          </a:xfrm>
        </p:spPr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PROBLEMA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547760-A99B-4F78-8516-441615348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18" y="2101265"/>
            <a:ext cx="4711321" cy="986781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s-MX" sz="3600" dirty="0"/>
              <a:t>El diseño de interiores es un proceso lento y complejo </a:t>
            </a:r>
            <a:r>
              <a:rPr lang="es-MX" dirty="0"/>
              <a:t>[1]</a:t>
            </a:r>
            <a:endParaRPr lang="es-MX" sz="3600" dirty="0"/>
          </a:p>
        </p:txBody>
      </p:sp>
      <p:pic>
        <p:nvPicPr>
          <p:cNvPr id="2050" name="Picture 2" descr="Resultado de imagen para reloj mucho tiempo">
            <a:extLst>
              <a:ext uri="{FF2B5EF4-FFF2-40B4-BE49-F238E27FC236}">
                <a16:creationId xmlns:a16="http://schemas.microsoft.com/office/drawing/2014/main" id="{F060BBEC-C33B-45F9-BC38-CEA3287D1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514" y="3088046"/>
            <a:ext cx="3049323" cy="1714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ultado de imagen para complejo">
            <a:extLst>
              <a:ext uri="{FF2B5EF4-FFF2-40B4-BE49-F238E27FC236}">
                <a16:creationId xmlns:a16="http://schemas.microsoft.com/office/drawing/2014/main" id="{BA3EAD54-6913-486A-87FF-B1D347FEE0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09" b="21866"/>
          <a:stretch/>
        </p:blipFill>
        <p:spPr bwMode="auto">
          <a:xfrm>
            <a:off x="2677335" y="4802135"/>
            <a:ext cx="2322502" cy="1926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FB14BF6B-9C29-4718-9331-48E62F17DE7A}"/>
              </a:ext>
            </a:extLst>
          </p:cNvPr>
          <p:cNvSpPr txBox="1"/>
          <p:nvPr/>
        </p:nvSpPr>
        <p:spPr>
          <a:xfrm>
            <a:off x="11675165" y="6375400"/>
            <a:ext cx="384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rgbClr val="FFFFFF"/>
                </a:solidFill>
                <a:latin typeface="Bahnschrift SemiBold" panose="020B0502040204020203" pitchFamily="34" charset="0"/>
              </a:rPr>
              <a:t>2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B92EFC55-6ACD-448F-BFE5-07E1467547AC}"/>
              </a:ext>
            </a:extLst>
          </p:cNvPr>
          <p:cNvSpPr txBox="1">
            <a:spLocks/>
          </p:cNvSpPr>
          <p:nvPr/>
        </p:nvSpPr>
        <p:spPr>
          <a:xfrm>
            <a:off x="7080308" y="267398"/>
            <a:ext cx="4211043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latin typeface="Bahnschrift SemiBold" panose="020B0502040204020203" pitchFamily="34" charset="0"/>
              </a:rPr>
              <a:t>CONSECUENCIAS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8A6707A2-9471-4DF0-AEBE-9BB274369216}"/>
              </a:ext>
            </a:extLst>
          </p:cNvPr>
          <p:cNvSpPr txBox="1">
            <a:spLocks/>
          </p:cNvSpPr>
          <p:nvPr/>
        </p:nvSpPr>
        <p:spPr>
          <a:xfrm>
            <a:off x="6386825" y="2101264"/>
            <a:ext cx="5760441" cy="986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r>
              <a:rPr lang="es-MX" sz="3100" dirty="0"/>
              <a:t>Pérdida económica y de tiempo en diseños de interiores mal realizados</a:t>
            </a:r>
          </a:p>
        </p:txBody>
      </p:sp>
      <p:pic>
        <p:nvPicPr>
          <p:cNvPr id="10" name="Picture 2" descr="Resultado de imagen para mal diseÃ±o de interiores">
            <a:extLst>
              <a:ext uri="{FF2B5EF4-FFF2-40B4-BE49-F238E27FC236}">
                <a16:creationId xmlns:a16="http://schemas.microsoft.com/office/drawing/2014/main" id="{B9771834-4537-4EE1-8933-BAEDE9BD3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2739" y="3537365"/>
            <a:ext cx="4048612" cy="3036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740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889376-136F-404F-841B-135C3BC02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SOLUCIÓN PROPUESTA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53CE5E-E572-4B44-8D20-7AAF6DC0E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981739"/>
            <a:ext cx="9784080" cy="2186610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s-MX" sz="4000" dirty="0"/>
              <a:t>Desarrollar una aplicación móvil que permita a los usuarios visualizar con ayuda de la </a:t>
            </a:r>
            <a:r>
              <a:rPr lang="es-MX" sz="4000" b="1" dirty="0"/>
              <a:t>realidad aumentada</a:t>
            </a:r>
            <a:r>
              <a:rPr lang="es-MX" sz="4000" dirty="0"/>
              <a:t>, muebles y objetos decorativos en una habitación, eliminando la necesidad de tenerlos físicamente en ella</a:t>
            </a:r>
          </a:p>
        </p:txBody>
      </p:sp>
    </p:spTree>
    <p:extLst>
      <p:ext uri="{BB962C8B-B14F-4D97-AF65-F5344CB8AC3E}">
        <p14:creationId xmlns:p14="http://schemas.microsoft.com/office/powerpoint/2010/main" val="3800935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Resultado de imagen para cuadro blanco">
            <a:extLst>
              <a:ext uri="{FF2B5EF4-FFF2-40B4-BE49-F238E27FC236}">
                <a16:creationId xmlns:a16="http://schemas.microsoft.com/office/drawing/2014/main" id="{07530923-4A78-41E3-B93F-2CB1C4475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1" y="3924886"/>
            <a:ext cx="12192000" cy="2933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62DA2EE-8B12-46D6-8C57-40C3D68AC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OBJETIVO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51EE2A2-A135-42F8-95B6-139CA1A2E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264371"/>
            <a:ext cx="9784080" cy="20832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MX" sz="5400" dirty="0"/>
              <a:t>Facilitar y agilizar el proceso de diseño de interiores</a:t>
            </a:r>
          </a:p>
        </p:txBody>
      </p:sp>
      <p:pic>
        <p:nvPicPr>
          <p:cNvPr id="5122" name="Picture 2" descr="Resultado de imagen para engranes">
            <a:extLst>
              <a:ext uri="{FF2B5EF4-FFF2-40B4-BE49-F238E27FC236}">
                <a16:creationId xmlns:a16="http://schemas.microsoft.com/office/drawing/2014/main" id="{31F910BC-9477-43DD-A7E0-807456062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57" y="4347613"/>
            <a:ext cx="4532243" cy="1811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A005F6A-C051-4989-A7FA-55443BA9B2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5628" y="4096899"/>
            <a:ext cx="2707659" cy="2200986"/>
          </a:xfrm>
          <a:prstGeom prst="rect">
            <a:avLst/>
          </a:prstGeom>
        </p:spPr>
      </p:pic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B64E580F-3B36-4654-A8B2-5A889C422A70}"/>
              </a:ext>
            </a:extLst>
          </p:cNvPr>
          <p:cNvSpPr/>
          <p:nvPr/>
        </p:nvSpPr>
        <p:spPr>
          <a:xfrm>
            <a:off x="5714024" y="4699452"/>
            <a:ext cx="1533379" cy="13839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D682EE5-9B3B-421F-9A5A-3F8CCA17AA36}"/>
              </a:ext>
            </a:extLst>
          </p:cNvPr>
          <p:cNvSpPr txBox="1"/>
          <p:nvPr/>
        </p:nvSpPr>
        <p:spPr>
          <a:xfrm>
            <a:off x="11675165" y="6375400"/>
            <a:ext cx="384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rgbClr val="00B0F0"/>
                </a:solidFill>
                <a:latin typeface="Bahnschrift SemiBold" panose="020B0502040204020203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989555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06340DC0-D44D-4D84-8144-28351B3498C3}"/>
              </a:ext>
            </a:extLst>
          </p:cNvPr>
          <p:cNvSpPr/>
          <p:nvPr/>
        </p:nvSpPr>
        <p:spPr>
          <a:xfrm>
            <a:off x="3558525" y="1882172"/>
            <a:ext cx="2716384" cy="157002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D9F3BC5A-D9BA-4E43-B40A-66C23EBA1954}"/>
              </a:ext>
            </a:extLst>
          </p:cNvPr>
          <p:cNvSpPr/>
          <p:nvPr/>
        </p:nvSpPr>
        <p:spPr>
          <a:xfrm>
            <a:off x="8382319" y="3671213"/>
            <a:ext cx="2716384" cy="157002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7DE2ED52-2A65-4007-B2C5-DE412A57EC84}"/>
              </a:ext>
            </a:extLst>
          </p:cNvPr>
          <p:cNvSpPr/>
          <p:nvPr/>
        </p:nvSpPr>
        <p:spPr>
          <a:xfrm>
            <a:off x="344869" y="1862292"/>
            <a:ext cx="2716384" cy="157002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F42D10A-290C-405D-9BBF-92B0B855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¿Cómo atacar el problema?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F3C6D86-D9F6-4D58-83CA-B5833F50910B}"/>
              </a:ext>
            </a:extLst>
          </p:cNvPr>
          <p:cNvSpPr/>
          <p:nvPr/>
        </p:nvSpPr>
        <p:spPr>
          <a:xfrm>
            <a:off x="470761" y="2014688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TOMA DE REQUERIMIENTOS DEL CLIENTE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13393FA5-1A11-4EB9-BDF0-7D56AAF0E700}"/>
              </a:ext>
            </a:extLst>
          </p:cNvPr>
          <p:cNvSpPr/>
          <p:nvPr/>
        </p:nvSpPr>
        <p:spPr>
          <a:xfrm>
            <a:off x="1922484" y="3668474"/>
            <a:ext cx="2716384" cy="157002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3537C8B2-48DC-402D-8A36-AE5858B0BFF9}"/>
              </a:ext>
            </a:extLst>
          </p:cNvPr>
          <p:cNvSpPr/>
          <p:nvPr/>
        </p:nvSpPr>
        <p:spPr>
          <a:xfrm>
            <a:off x="3684413" y="2014688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ANÁLISIS DE PRESUPUESTO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524A6602-246B-4FE4-93AA-274AA184E910}"/>
              </a:ext>
            </a:extLst>
          </p:cNvPr>
          <p:cNvSpPr/>
          <p:nvPr/>
        </p:nvSpPr>
        <p:spPr>
          <a:xfrm>
            <a:off x="6898065" y="2014688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ANÁLISIS DEL INMUEBLE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1E4949D9-BD03-42A8-88C2-3EB8C0F4D6AF}"/>
              </a:ext>
            </a:extLst>
          </p:cNvPr>
          <p:cNvSpPr/>
          <p:nvPr/>
        </p:nvSpPr>
        <p:spPr>
          <a:xfrm>
            <a:off x="2051060" y="3810358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DEFINIR EL ALCANCE DEL DISEÑO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CAB146B8-83E1-4E1F-BBAE-E52B10A080D8}"/>
              </a:ext>
            </a:extLst>
          </p:cNvPr>
          <p:cNvSpPr/>
          <p:nvPr/>
        </p:nvSpPr>
        <p:spPr>
          <a:xfrm>
            <a:off x="3499523" y="5267089"/>
            <a:ext cx="2716384" cy="157002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C4ADFFD-D997-4D69-B365-8EB2207CE959}"/>
              </a:ext>
            </a:extLst>
          </p:cNvPr>
          <p:cNvSpPr/>
          <p:nvPr/>
        </p:nvSpPr>
        <p:spPr>
          <a:xfrm>
            <a:off x="5288233" y="3810358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PLANEACIÓN DE ACTIVIDADES DE DISEÑO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605006F0-C4BD-462D-BA68-4BCB0086E32A}"/>
              </a:ext>
            </a:extLst>
          </p:cNvPr>
          <p:cNvSpPr/>
          <p:nvPr/>
        </p:nvSpPr>
        <p:spPr>
          <a:xfrm>
            <a:off x="8525406" y="3810358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GENERACIÓN DE PROPUESTA DE DISEÑO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405A33B1-59E2-465E-BD44-D75E61A46A72}"/>
              </a:ext>
            </a:extLst>
          </p:cNvPr>
          <p:cNvSpPr/>
          <p:nvPr/>
        </p:nvSpPr>
        <p:spPr>
          <a:xfrm>
            <a:off x="3628729" y="5380740"/>
            <a:ext cx="2457973" cy="130829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DESARROLLO DE PROPUESTA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1D58EE09-EBC8-4743-AF97-ACBEE01E8DD3}"/>
              </a:ext>
            </a:extLst>
          </p:cNvPr>
          <p:cNvSpPr/>
          <p:nvPr/>
        </p:nvSpPr>
        <p:spPr>
          <a:xfrm>
            <a:off x="6950771" y="5380740"/>
            <a:ext cx="2457973" cy="130829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ENTREGA DE LA OBRA</a:t>
            </a:r>
          </a:p>
        </p:txBody>
      </p:sp>
    </p:spTree>
    <p:extLst>
      <p:ext uri="{BB962C8B-B14F-4D97-AF65-F5344CB8AC3E}">
        <p14:creationId xmlns:p14="http://schemas.microsoft.com/office/powerpoint/2010/main" val="2798067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27ABEA-B081-48E4-A4B4-CC722FC66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00" y="2167391"/>
            <a:ext cx="6280927" cy="25232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7200" spc="150" dirty="0" err="1">
                <a:solidFill>
                  <a:schemeClr val="tx2"/>
                </a:solidFill>
                <a:latin typeface="Bahnschrift SemiBold" panose="020B0502040204020203" pitchFamily="34" charset="0"/>
              </a:rPr>
              <a:t>Resultados</a:t>
            </a:r>
            <a:r>
              <a:rPr lang="en-US" sz="7200" spc="150" dirty="0">
                <a:solidFill>
                  <a:schemeClr val="tx2"/>
                </a:solidFill>
                <a:latin typeface="Bahnschrift SemiBold" panose="020B0502040204020203" pitchFamily="34" charset="0"/>
              </a:rPr>
              <a:t> </a:t>
            </a:r>
            <a:r>
              <a:rPr lang="en-US" sz="7200" spc="150" dirty="0" err="1">
                <a:solidFill>
                  <a:schemeClr val="tx2"/>
                </a:solidFill>
                <a:latin typeface="Bahnschrift SemiBold" panose="020B0502040204020203" pitchFamily="34" charset="0"/>
              </a:rPr>
              <a:t>en</a:t>
            </a:r>
            <a:r>
              <a:rPr lang="en-US" sz="7200" spc="150" dirty="0">
                <a:solidFill>
                  <a:schemeClr val="tx2"/>
                </a:solidFill>
                <a:latin typeface="Bahnschrift SemiBold" panose="020B0502040204020203" pitchFamily="34" charset="0"/>
              </a:rPr>
              <a:t> </a:t>
            </a:r>
            <a:r>
              <a:rPr lang="en-US" sz="7200" spc="150" dirty="0" err="1">
                <a:solidFill>
                  <a:schemeClr val="tx2"/>
                </a:solidFill>
                <a:latin typeface="Bahnschrift SemiBold" panose="020B0502040204020203" pitchFamily="34" charset="0"/>
              </a:rPr>
              <a:t>tt</a:t>
            </a:r>
            <a:r>
              <a:rPr lang="en-US" sz="7200" spc="150" dirty="0">
                <a:solidFill>
                  <a:schemeClr val="tx2"/>
                </a:solidFill>
                <a:latin typeface="Bahnschrift SemiBold" panose="020B0502040204020203" pitchFamily="34" charset="0"/>
              </a:rPr>
              <a:t> </a:t>
            </a:r>
            <a:r>
              <a:rPr lang="en-US" sz="7200" spc="150" dirty="0" err="1">
                <a:solidFill>
                  <a:schemeClr val="tx2"/>
                </a:solidFill>
                <a:latin typeface="Bahnschrift SemiBold" panose="020B0502040204020203" pitchFamily="34" charset="0"/>
              </a:rPr>
              <a:t>i</a:t>
            </a:r>
            <a:endParaRPr lang="en-US" sz="4400" spc="150" dirty="0">
              <a:solidFill>
                <a:schemeClr val="tx2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0AD90A-235F-4449-A266-91610A7827CF}"/>
              </a:ext>
            </a:extLst>
          </p:cNvPr>
          <p:cNvSpPr txBox="1"/>
          <p:nvPr/>
        </p:nvSpPr>
        <p:spPr>
          <a:xfrm>
            <a:off x="11675165" y="6375400"/>
            <a:ext cx="384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8218879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echa: cheurón 3">
            <a:extLst>
              <a:ext uri="{FF2B5EF4-FFF2-40B4-BE49-F238E27FC236}">
                <a16:creationId xmlns:a16="http://schemas.microsoft.com/office/drawing/2014/main" id="{CD81C880-0697-42AA-AEAB-90E48AEECD8F}"/>
              </a:ext>
            </a:extLst>
          </p:cNvPr>
          <p:cNvSpPr/>
          <p:nvPr/>
        </p:nvSpPr>
        <p:spPr>
          <a:xfrm>
            <a:off x="901149" y="2862470"/>
            <a:ext cx="1789043" cy="2202595"/>
          </a:xfrm>
          <a:prstGeom prst="chevron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5" name="Flecha: cheurón 4">
            <a:extLst>
              <a:ext uri="{FF2B5EF4-FFF2-40B4-BE49-F238E27FC236}">
                <a16:creationId xmlns:a16="http://schemas.microsoft.com/office/drawing/2014/main" id="{FE05D95C-B91A-4308-A376-61F6ED81562C}"/>
              </a:ext>
            </a:extLst>
          </p:cNvPr>
          <p:cNvSpPr/>
          <p:nvPr/>
        </p:nvSpPr>
        <p:spPr>
          <a:xfrm>
            <a:off x="2100470" y="2862470"/>
            <a:ext cx="1789043" cy="2202595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6" name="Flecha: cheurón 5">
            <a:extLst>
              <a:ext uri="{FF2B5EF4-FFF2-40B4-BE49-F238E27FC236}">
                <a16:creationId xmlns:a16="http://schemas.microsoft.com/office/drawing/2014/main" id="{5B8EC210-8BAB-459D-930A-12912307E4DD}"/>
              </a:ext>
            </a:extLst>
          </p:cNvPr>
          <p:cNvSpPr/>
          <p:nvPr/>
        </p:nvSpPr>
        <p:spPr>
          <a:xfrm>
            <a:off x="3240156" y="2862470"/>
            <a:ext cx="1789043" cy="2202595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Flecha: cheurón 6">
            <a:extLst>
              <a:ext uri="{FF2B5EF4-FFF2-40B4-BE49-F238E27FC236}">
                <a16:creationId xmlns:a16="http://schemas.microsoft.com/office/drawing/2014/main" id="{613F2760-12AE-4612-96A0-C3B82C748312}"/>
              </a:ext>
            </a:extLst>
          </p:cNvPr>
          <p:cNvSpPr/>
          <p:nvPr/>
        </p:nvSpPr>
        <p:spPr>
          <a:xfrm>
            <a:off x="4353337" y="2862469"/>
            <a:ext cx="1789043" cy="2202595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8" name="Flecha: cheurón 7">
            <a:extLst>
              <a:ext uri="{FF2B5EF4-FFF2-40B4-BE49-F238E27FC236}">
                <a16:creationId xmlns:a16="http://schemas.microsoft.com/office/drawing/2014/main" id="{4C7E372E-3027-481F-AA70-8414CBB1591B}"/>
              </a:ext>
            </a:extLst>
          </p:cNvPr>
          <p:cNvSpPr/>
          <p:nvPr/>
        </p:nvSpPr>
        <p:spPr>
          <a:xfrm>
            <a:off x="5456579" y="2862469"/>
            <a:ext cx="1789043" cy="2202595"/>
          </a:xfrm>
          <a:prstGeom prst="chevro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9" name="Flecha: cheurón 8">
            <a:extLst>
              <a:ext uri="{FF2B5EF4-FFF2-40B4-BE49-F238E27FC236}">
                <a16:creationId xmlns:a16="http://schemas.microsoft.com/office/drawing/2014/main" id="{3FC36074-299E-49DB-A52A-D164172894FB}"/>
              </a:ext>
            </a:extLst>
          </p:cNvPr>
          <p:cNvSpPr/>
          <p:nvPr/>
        </p:nvSpPr>
        <p:spPr>
          <a:xfrm>
            <a:off x="6559821" y="2862469"/>
            <a:ext cx="1789043" cy="2202595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Flecha: cheurón 9">
            <a:extLst>
              <a:ext uri="{FF2B5EF4-FFF2-40B4-BE49-F238E27FC236}">
                <a16:creationId xmlns:a16="http://schemas.microsoft.com/office/drawing/2014/main" id="{1D91F68C-2026-46E7-A3A0-8F2E78E44DFE}"/>
              </a:ext>
            </a:extLst>
          </p:cNvPr>
          <p:cNvSpPr/>
          <p:nvPr/>
        </p:nvSpPr>
        <p:spPr>
          <a:xfrm>
            <a:off x="7663063" y="2862468"/>
            <a:ext cx="1789043" cy="2202595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1" name="Flecha: cheurón 10">
            <a:extLst>
              <a:ext uri="{FF2B5EF4-FFF2-40B4-BE49-F238E27FC236}">
                <a16:creationId xmlns:a16="http://schemas.microsoft.com/office/drawing/2014/main" id="{B6CB183E-55A9-4859-8B33-7C7ED803713E}"/>
              </a:ext>
            </a:extLst>
          </p:cNvPr>
          <p:cNvSpPr/>
          <p:nvPr/>
        </p:nvSpPr>
        <p:spPr>
          <a:xfrm>
            <a:off x="8766305" y="2862468"/>
            <a:ext cx="1789043" cy="2202595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2" name="Flecha: cheurón 11">
            <a:extLst>
              <a:ext uri="{FF2B5EF4-FFF2-40B4-BE49-F238E27FC236}">
                <a16:creationId xmlns:a16="http://schemas.microsoft.com/office/drawing/2014/main" id="{18EEC348-7703-4616-BBEC-6ABCD4AB293D}"/>
              </a:ext>
            </a:extLst>
          </p:cNvPr>
          <p:cNvSpPr/>
          <p:nvPr/>
        </p:nvSpPr>
        <p:spPr>
          <a:xfrm>
            <a:off x="9869547" y="2862468"/>
            <a:ext cx="1789043" cy="2202595"/>
          </a:xfrm>
          <a:prstGeom prst="chevr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41B69B5-1AFF-4751-B436-7E60E29030B2}"/>
              </a:ext>
            </a:extLst>
          </p:cNvPr>
          <p:cNvSpPr txBox="1"/>
          <p:nvPr/>
        </p:nvSpPr>
        <p:spPr>
          <a:xfrm>
            <a:off x="1934811" y="2169970"/>
            <a:ext cx="80904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/>
              <a:t>PROCESO ITERATIVO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F7155B2-8D13-48CF-B866-C70F1180C87B}"/>
              </a:ext>
            </a:extLst>
          </p:cNvPr>
          <p:cNvSpPr txBox="1"/>
          <p:nvPr/>
        </p:nvSpPr>
        <p:spPr>
          <a:xfrm>
            <a:off x="997228" y="5065063"/>
            <a:ext cx="815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>
                <a:latin typeface="Bahnschrift SemiBold" panose="020B0502040204020203" pitchFamily="34" charset="0"/>
              </a:rPr>
              <a:t>I0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35D777C-264F-49E4-97BE-F15188E7EE36}"/>
              </a:ext>
            </a:extLst>
          </p:cNvPr>
          <p:cNvSpPr txBox="1"/>
          <p:nvPr/>
        </p:nvSpPr>
        <p:spPr>
          <a:xfrm>
            <a:off x="5579163" y="5065063"/>
            <a:ext cx="815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>
                <a:latin typeface="Bahnschrift SemiBold" panose="020B0502040204020203" pitchFamily="34" charset="0"/>
              </a:rPr>
              <a:t>I4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887C3FB-C214-4E4E-B8CF-BB25F58739F5}"/>
              </a:ext>
            </a:extLst>
          </p:cNvPr>
          <p:cNvSpPr txBox="1"/>
          <p:nvPr/>
        </p:nvSpPr>
        <p:spPr>
          <a:xfrm>
            <a:off x="10025264" y="5065063"/>
            <a:ext cx="815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>
                <a:latin typeface="Bahnschrift SemiBold" panose="020B0502040204020203" pitchFamily="34" charset="0"/>
              </a:rPr>
              <a:t>I8</a:t>
            </a:r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7DBA15DD-D9D2-430D-88A5-54E6099BA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Resultados de </a:t>
            </a:r>
            <a:r>
              <a:rPr lang="es-MX" dirty="0" err="1">
                <a:latin typeface="Bahnschrift SemiBold" panose="020B0502040204020203" pitchFamily="34" charset="0"/>
              </a:rPr>
              <a:t>tt</a:t>
            </a:r>
            <a:r>
              <a:rPr lang="es-MX" dirty="0">
                <a:latin typeface="Bahnschrift SemiBold" panose="020B0502040204020203" pitchFamily="34" charset="0"/>
              </a:rPr>
              <a:t> i</a:t>
            </a:r>
          </a:p>
        </p:txBody>
      </p:sp>
    </p:spTree>
    <p:extLst>
      <p:ext uri="{BB962C8B-B14F-4D97-AF65-F5344CB8AC3E}">
        <p14:creationId xmlns:p14="http://schemas.microsoft.com/office/powerpoint/2010/main" val="1958699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96CED-F48E-4743-B157-3CC9ECB12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Bahnschrift SemiBold" panose="020B0502040204020203" pitchFamily="34" charset="0"/>
              </a:rPr>
              <a:t>Resultados de </a:t>
            </a:r>
            <a:r>
              <a:rPr lang="es-MX" dirty="0" err="1">
                <a:latin typeface="Bahnschrift SemiBold" panose="020B0502040204020203" pitchFamily="34" charset="0"/>
              </a:rPr>
              <a:t>tt</a:t>
            </a:r>
            <a:r>
              <a:rPr lang="es-MX" dirty="0">
                <a:latin typeface="Bahnschrift SemiBold" panose="020B0502040204020203" pitchFamily="34" charset="0"/>
              </a:rPr>
              <a:t> 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BE5DF0-668E-4FDD-A724-739B62737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1954473"/>
            <a:ext cx="9784080" cy="758024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Se implementó la captura de foto y la selección de 3 muebles, tal que pudieran haber más de un mismo tipo de mueble en escena.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1662AD6-2E48-4164-8EF5-C17102388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031" y="2889974"/>
            <a:ext cx="1934776" cy="386955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2A72F55-6326-48DD-8DC7-B7F3A8A1B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034" y="2882004"/>
            <a:ext cx="1934776" cy="386955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CE2F053-532C-4397-83D6-C65C8D97A4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158" y="2882004"/>
            <a:ext cx="2334592" cy="387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897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 bandas">
  <a:themeElements>
    <a:clrScheme name="Con bandas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Con banda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 banda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3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631</Words>
  <Application>Microsoft Office PowerPoint</Application>
  <PresentationFormat>Panorámica</PresentationFormat>
  <Paragraphs>109</Paragraphs>
  <Slides>28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28</vt:i4>
      </vt:variant>
    </vt:vector>
  </HeadingPairs>
  <TitlesOfParts>
    <vt:vector size="40" baseType="lpstr">
      <vt:lpstr>Arial</vt:lpstr>
      <vt:lpstr>Bahnschrift SemiBold</vt:lpstr>
      <vt:lpstr>Bahnschrift SemiBold SemiConden</vt:lpstr>
      <vt:lpstr>Calibri</vt:lpstr>
      <vt:lpstr>Calibri Light</vt:lpstr>
      <vt:lpstr>Century Gothic</vt:lpstr>
      <vt:lpstr>Corbel</vt:lpstr>
      <vt:lpstr>Wingdings</vt:lpstr>
      <vt:lpstr>Wingdings 3</vt:lpstr>
      <vt:lpstr>Con bandas</vt:lpstr>
      <vt:lpstr>Espiral</vt:lpstr>
      <vt:lpstr>Retrospección</vt:lpstr>
      <vt:lpstr>AUGMENTED REALITY FURNITURE ARF</vt:lpstr>
      <vt:lpstr>RESUMEN PREVIO DE TT I</vt:lpstr>
      <vt:lpstr>PROBLEMA</vt:lpstr>
      <vt:lpstr>SOLUCIÓN PROPUESTA</vt:lpstr>
      <vt:lpstr>OBJETIVO</vt:lpstr>
      <vt:lpstr>¿Cómo atacar el problema?</vt:lpstr>
      <vt:lpstr>Resultados en tt i</vt:lpstr>
      <vt:lpstr>Resultados de tt i</vt:lpstr>
      <vt:lpstr>Resultados de tt i</vt:lpstr>
      <vt:lpstr>DESARROLLO</vt:lpstr>
      <vt:lpstr>Iteración 5</vt:lpstr>
      <vt:lpstr>Iteración 6</vt:lpstr>
      <vt:lpstr>Iteración 7</vt:lpstr>
      <vt:lpstr>Iteración 8</vt:lpstr>
      <vt:lpstr>PLATAFORMA WEB</vt:lpstr>
      <vt:lpstr>Iteración 9</vt:lpstr>
      <vt:lpstr>RESULTADOS FINALES</vt:lpstr>
      <vt:lpstr>EVOLUCIÓN DE ARQUITECTURA</vt:lpstr>
      <vt:lpstr>PROCESO DE DISEÑO DE INTERIORES</vt:lpstr>
      <vt:lpstr>PROCESO DE NEGOCIOS DISEÑO DE INTERIORES SIN ARF</vt:lpstr>
      <vt:lpstr>PROCESO DE NEGOCIOS DISEÑO DE INTERIORES CON ARF</vt:lpstr>
      <vt:lpstr>TRABAJO A FUTURO</vt:lpstr>
      <vt:lpstr>CONCLUSIÓN</vt:lpstr>
      <vt:lpstr>GRACIAS POR SU ATENCIÓN</vt:lpstr>
      <vt:lpstr>BIBLIOGRAFÍA</vt:lpstr>
      <vt:lpstr>ANEXOS</vt:lpstr>
      <vt:lpstr>COSTO ESTIMADO DEL DESARROLLO</vt:lpstr>
      <vt:lpstr>COSTO ESTIMADO DEL DESARROLLO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AUGMENTED REALITY FURNITURE ARF</dc:title>
  <dc:creator>Gerardo Aramis Cabello Acosta</dc:creator>
  <cp:lastModifiedBy>Gerardo Aramis Cabello Acosta</cp:lastModifiedBy>
  <cp:revision>60</cp:revision>
  <dcterms:created xsi:type="dcterms:W3CDTF">2018-11-06T23:41:59Z</dcterms:created>
  <dcterms:modified xsi:type="dcterms:W3CDTF">2019-05-15T21:50:13Z</dcterms:modified>
</cp:coreProperties>
</file>